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commentAuthors.xml" ContentType="application/vnd.openxmlformats-officedocument.presentationml.commentAuthor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Default Extension="mp4" ContentType="video/mp4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60" r:id="rId3"/>
    <p:sldId id="261" r:id="rId4"/>
    <p:sldId id="262" r:id="rId5"/>
    <p:sldId id="289" r:id="rId6"/>
    <p:sldId id="291" r:id="rId7"/>
    <p:sldId id="294" r:id="rId8"/>
    <p:sldId id="288" r:id="rId9"/>
    <p:sldId id="293" r:id="rId10"/>
    <p:sldId id="296" r:id="rId11"/>
    <p:sldId id="297" r:id="rId12"/>
    <p:sldId id="302" r:id="rId13"/>
    <p:sldId id="305" r:id="rId14"/>
    <p:sldId id="304" r:id="rId15"/>
    <p:sldId id="307" r:id="rId16"/>
    <p:sldId id="272" r:id="rId17"/>
    <p:sldId id="286" r:id="rId18"/>
    <p:sldId id="298" r:id="rId19"/>
    <p:sldId id="299" r:id="rId20"/>
    <p:sldId id="300" r:id="rId21"/>
    <p:sldId id="301" r:id="rId22"/>
    <p:sldId id="275" r:id="rId23"/>
    <p:sldId id="295" r:id="rId24"/>
    <p:sldId id="287" r:id="rId25"/>
    <p:sldId id="279" r:id="rId26"/>
  </p:sldIdLst>
  <p:sldSz cx="9144000" cy="5143500" type="screen16x9"/>
  <p:notesSz cx="6858000" cy="9144000"/>
  <p:embeddedFontLst>
    <p:embeddedFont>
      <p:font typeface="Miriam Libre" charset="-79"/>
      <p:regular r:id="rId28"/>
      <p:bold r:id="rId29"/>
    </p:embeddedFont>
    <p:embeddedFont>
      <p:font typeface="Barlow Light" charset="0"/>
      <p:regular r:id="rId30"/>
      <p:bold r:id="rId31"/>
      <p:italic r:id="rId32"/>
      <p:boldItalic r:id="rId33"/>
    </p:embeddedFont>
    <p:embeddedFont>
      <p:font typeface="Barlow" charset="0"/>
      <p:regular r:id="rId34"/>
      <p:bold r:id="rId35"/>
      <p:italic r:id="rId36"/>
      <p:boldItalic r:id="rId37"/>
    </p:embeddedFont>
    <p:embeddedFont>
      <p:font typeface="Calibri" pitchFamily="34" charset="0"/>
      <p:regular r:id="rId38"/>
      <p:bold r:id="rId39"/>
      <p:italic r:id="rId40"/>
      <p:boldItalic r:id="rId41"/>
    </p:embeddedFont>
    <p:embeddedFont>
      <p:font typeface="Work Sans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nka" initials="L" lastIdx="1" clrIdx="0">
    <p:extLst>
      <p:ext uri="{19B8F6BF-5375-455C-9EA6-DF929625EA0E}">
        <p15:presenceInfo xmlns:p15="http://schemas.microsoft.com/office/powerpoint/2012/main" xmlns="" userId="Liank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388EE345-81D0-45B7-B8CD-000D4BF6DFE5}">
  <a:tblStyle styleId="{388EE345-81D0-45B7-B8CD-000D4BF6DF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-666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16372353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3475085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097271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xmlns="" val="1896930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marL="914400" lvl="1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marL="1371600" lvl="2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marL="1828800" lvl="3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2286000" lvl="4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2743200" lvl="5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3200400" lvl="6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3657600" lvl="7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4114800" lvl="8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endParaRPr/>
          </a:p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sz="7200" b="1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6" name="Google Shape;116;p6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slideLayout" Target="../slideLayouts/slideLayout3.xml"/><Relationship Id="rId1" Type="http://schemas.openxmlformats.org/officeDocument/2006/relationships/video" Target="../media/media1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slideLayout" Target="../slideLayouts/slideLayout3.xml"/><Relationship Id="rId1" Type="http://schemas.openxmlformats.org/officeDocument/2006/relationships/video" Target="../media/media2.mp4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2122499" y="720741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Quests</a:t>
            </a:r>
            <a:endParaRPr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xmlns="" id="{BE756471-4FB7-4C79-A1F6-5513BFCF2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494" y="1880541"/>
            <a:ext cx="1851009" cy="18510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xmlns="" id="{17977428-5D48-41E5-BE14-0CB8096E574A}"/>
              </a:ext>
            </a:extLst>
          </p:cNvPr>
          <p:cNvSpPr txBox="1"/>
          <p:nvPr/>
        </p:nvSpPr>
        <p:spPr>
          <a:xfrm>
            <a:off x="4571998" y="3896591"/>
            <a:ext cx="31068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iriam Libre" panose="020B0604020202020204" charset="-79"/>
                <a:cs typeface="Miriam Libre" panose="020B0604020202020204" charset="-79"/>
              </a:rPr>
              <a:t>Componentes: Lianka Pereira Pinheiro</a:t>
            </a:r>
          </a:p>
          <a:p>
            <a:r>
              <a:rPr lang="pt-BR" dirty="0">
                <a:latin typeface="Miriam Libre" panose="020B0604020202020204" charset="-79"/>
                <a:cs typeface="Miriam Libre" panose="020B0604020202020204" charset="-79"/>
              </a:rPr>
              <a:t>Rodolfo Rivelino Franco Cruz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0575" y="349135"/>
            <a:ext cx="5138700" cy="546600"/>
          </a:xfrm>
        </p:spPr>
        <p:txBody>
          <a:bodyPr/>
          <a:lstStyle/>
          <a:p>
            <a:r>
              <a:rPr lang="pt-BR" sz="2400" dirty="0"/>
              <a:t>Diagrama de Classe de Análise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pt-BR" dirty="0"/>
          </a:p>
        </p:txBody>
      </p:sp>
      <p:pic>
        <p:nvPicPr>
          <p:cNvPr id="1027" name="Picture 3" descr="C:\Users\Aluno\Downloads\Untitled Diagram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97776" y="914399"/>
            <a:ext cx="4012281" cy="396309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(Login)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0E66E5ED-AFF0-4513-ABCF-B0BF507DD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40183" y="1027604"/>
            <a:ext cx="4074718" cy="39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(Tarefa)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pt-BR"/>
          </a:p>
        </p:txBody>
      </p:sp>
      <p:sp>
        <p:nvSpPr>
          <p:cNvPr id="20482" name="AutoShape 2" descr="diagrama de tarefa(novo)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0484" name="AutoShape 4" descr="diagrama de tarefa(novo)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0486" name="AutoShape 6" descr="diagrama de tarefa(novo)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20488" name="AutoShape 8" descr="diagrama de tarefa(novo).png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20489" name="Picture 9" descr="C:\Users\Aluno\Desktop\diagrama de tarefa(novo)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71877" y="1056515"/>
            <a:ext cx="3616254" cy="387085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(Tarefa)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pt-B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xmlns="" id="{F96B9F94-795C-4662-820E-CEDE1645A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45287" y="1242579"/>
            <a:ext cx="4962525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3538845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(Dúvida)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xmlns="" id="{9DC1DDD3-5899-4E27-81C1-C58969948D95}"/>
              </a:ext>
            </a:extLst>
          </p:cNvPr>
          <p:cNvSpPr txBox="1"/>
          <p:nvPr/>
        </p:nvSpPr>
        <p:spPr>
          <a:xfrm>
            <a:off x="2262818" y="1055716"/>
            <a:ext cx="1527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iriam Libre" panose="020B0604020202020204" charset="-79"/>
                <a:cs typeface="Miriam Libre" panose="020B0604020202020204" charset="-79"/>
              </a:rPr>
              <a:t>Criar</a:t>
            </a:r>
            <a:r>
              <a:rPr lang="pt-BR" dirty="0"/>
              <a:t> </a:t>
            </a:r>
            <a:r>
              <a:rPr lang="pt-BR" dirty="0">
                <a:latin typeface="Miriam Libre" panose="020B0604020202020204" charset="-79"/>
              </a:rPr>
              <a:t>pergunta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xmlns="" id="{7BC959FA-FC09-41BA-9044-A412A32F3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17295" y="1363493"/>
            <a:ext cx="2618509" cy="373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(Dúvida)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xmlns="" id="{AAA92A10-D215-4234-8129-0B39B15F90D4}"/>
              </a:ext>
            </a:extLst>
          </p:cNvPr>
          <p:cNvSpPr txBox="1"/>
          <p:nvPr/>
        </p:nvSpPr>
        <p:spPr>
          <a:xfrm>
            <a:off x="2314773" y="1064029"/>
            <a:ext cx="1423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iriam Libre" panose="020B0604020202020204" charset="-79"/>
                <a:cs typeface="Miriam Libre" panose="020B0604020202020204" charset="-79"/>
              </a:rPr>
              <a:t>Criar resposta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5A9752F0-7651-4BCE-A078-A86E57128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74" y="1371806"/>
            <a:ext cx="3955690" cy="365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01516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"/>
          <p:cNvSpPr txBox="1">
            <a:spLocks noGrp="1"/>
          </p:cNvSpPr>
          <p:nvPr>
            <p:ph type="ctrTitle" idx="4294967295"/>
          </p:nvPr>
        </p:nvSpPr>
        <p:spPr>
          <a:xfrm>
            <a:off x="3552600" y="503665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rgbClr val="FFFFFF"/>
                </a:solidFill>
              </a:rPr>
              <a:t>Qual a diferença com os outros?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385" name="Google Shape;385;p29"/>
          <p:cNvSpPr txBox="1">
            <a:spLocks noGrp="1"/>
          </p:cNvSpPr>
          <p:nvPr>
            <p:ph type="subTitle" idx="4294967295"/>
          </p:nvPr>
        </p:nvSpPr>
        <p:spPr>
          <a:xfrm>
            <a:off x="3552600" y="1093634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Seu design e estilo RPG é um modo pra entreter mais as pessoas.</a:t>
            </a:r>
            <a:endParaRPr sz="2400" dirty="0"/>
          </a:p>
        </p:txBody>
      </p:sp>
      <p:sp>
        <p:nvSpPr>
          <p:cNvPr id="386" name="Google Shape;386;p29"/>
          <p:cNvSpPr txBox="1">
            <a:spLocks noGrp="1"/>
          </p:cNvSpPr>
          <p:nvPr>
            <p:ph type="ctrTitle" idx="4294967295"/>
          </p:nvPr>
        </p:nvSpPr>
        <p:spPr>
          <a:xfrm>
            <a:off x="3552600" y="3777610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>
                <a:solidFill>
                  <a:srgbClr val="FFFFFF"/>
                </a:solidFill>
              </a:rPr>
              <a:t>Ainda dúvidas?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387" name="Google Shape;387;p29"/>
          <p:cNvSpPr txBox="1">
            <a:spLocks noGrp="1"/>
          </p:cNvSpPr>
          <p:nvPr>
            <p:ph type="subTitle" idx="4294967295"/>
          </p:nvPr>
        </p:nvSpPr>
        <p:spPr>
          <a:xfrm>
            <a:off x="3552600" y="4254346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Então vamos ver o protótipo</a:t>
            </a:r>
            <a:endParaRPr sz="2400" dirty="0"/>
          </a:p>
        </p:txBody>
      </p:sp>
      <p:sp>
        <p:nvSpPr>
          <p:cNvPr id="388" name="Google Shape;388;p29"/>
          <p:cNvSpPr txBox="1">
            <a:spLocks noGrp="1"/>
          </p:cNvSpPr>
          <p:nvPr>
            <p:ph type="ctrTitle" idx="4294967295"/>
          </p:nvPr>
        </p:nvSpPr>
        <p:spPr>
          <a:xfrm>
            <a:off x="3552600" y="1859438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</a:rPr>
              <a:t>Mas é para qual público?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89" name="Google Shape;389;p29"/>
          <p:cNvSpPr txBox="1">
            <a:spLocks noGrp="1"/>
          </p:cNvSpPr>
          <p:nvPr>
            <p:ph type="subTitle" idx="4294967295"/>
          </p:nvPr>
        </p:nvSpPr>
        <p:spPr>
          <a:xfrm>
            <a:off x="3552600" y="2497155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000" dirty="0"/>
              <a:t>Qualquer pessoa que tenha dificuldade de se organizar e pode obter ajuda em áreas especificas onde não sabe ou tem dúvidas</a:t>
            </a:r>
            <a:endParaRPr sz="2000" dirty="0"/>
          </a:p>
        </p:txBody>
      </p:sp>
      <p:sp>
        <p:nvSpPr>
          <p:cNvPr id="390" name="Google Shape;390;p2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  <p:grpSp>
        <p:nvGrpSpPr>
          <p:cNvPr id="391" name="Google Shape;391;p29"/>
          <p:cNvGrpSpPr/>
          <p:nvPr/>
        </p:nvGrpSpPr>
        <p:grpSpPr>
          <a:xfrm flipH="1">
            <a:off x="125036" y="2932502"/>
            <a:ext cx="2792552" cy="2221397"/>
            <a:chOff x="9925050" y="4203700"/>
            <a:chExt cx="2267050" cy="1803375"/>
          </a:xfrm>
        </p:grpSpPr>
        <p:sp>
          <p:nvSpPr>
            <p:cNvPr id="392" name="Google Shape;392;p29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581914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Visualização do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/>
              <a:t>Tela: Entrando no aplicativo</a:t>
            </a:r>
            <a:endParaRPr sz="1800" dirty="0"/>
          </a:p>
        </p:txBody>
      </p:sp>
      <p:sp>
        <p:nvSpPr>
          <p:cNvPr id="431" name="Google Shape;431;p32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2" name="Google Shape;432;p32"/>
          <p:cNvSpPr txBox="1">
            <a:spLocks noGrp="1"/>
          </p:cNvSpPr>
          <p:nvPr>
            <p:ph type="sldNum" idx="12"/>
          </p:nvPr>
        </p:nvSpPr>
        <p:spPr>
          <a:xfrm>
            <a:off x="9944469" y="215204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1721019" y="2692238"/>
            <a:ext cx="936061" cy="2451262"/>
            <a:chOff x="7556500" y="3806825"/>
            <a:chExt cx="838313" cy="2195488"/>
          </a:xfrm>
        </p:grpSpPr>
        <p:sp>
          <p:nvSpPr>
            <p:cNvPr id="434" name="Google Shape;434;p3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Retângulo 7">
            <a:extLst>
              <a:ext uri="{FF2B5EF4-FFF2-40B4-BE49-F238E27FC236}">
                <a16:creationId xmlns:a16="http://schemas.microsoft.com/office/drawing/2014/main" xmlns="" id="{21EB9711-636F-4391-BC3C-C428C3AE6BEE}"/>
              </a:ext>
            </a:extLst>
          </p:cNvPr>
          <p:cNvSpPr/>
          <p:nvPr/>
        </p:nvSpPr>
        <p:spPr>
          <a:xfrm>
            <a:off x="8688560" y="2037220"/>
            <a:ext cx="455440" cy="10737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00000000-1234-1234-1234-123412341234}" type="slidenum">
              <a:rPr lang="en"/>
              <a:pPr algn="ctr"/>
              <a:t>17</a:t>
            </a:fld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92EF9B58-3EA0-4F96-86E6-9BDAD1779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619" y="0"/>
            <a:ext cx="29165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56363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73635D9-05E8-41D0-B5C1-F47E390402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Telas funcionais do aplicativo</a:t>
            </a:r>
          </a:p>
        </p:txBody>
      </p:sp>
    </p:spTree>
    <p:extLst>
      <p:ext uri="{BB962C8B-B14F-4D97-AF65-F5344CB8AC3E}">
        <p14:creationId xmlns:p14="http://schemas.microsoft.com/office/powerpoint/2010/main" xmlns="" val="4276935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xmlns="" id="{2AB11D00-5B71-4625-AA7F-3F90907906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xmlns="" id="{9C82E62B-62DC-425B-836F-0D3677C315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 lang="pt-BR"/>
          </a:p>
        </p:txBody>
      </p:sp>
      <p:pic>
        <p:nvPicPr>
          <p:cNvPr id="4" name="tela teste">
            <a:hlinkClick r:id="" action="ppaction://media"/>
            <a:extLst>
              <a:ext uri="{FF2B5EF4-FFF2-40B4-BE49-F238E27FC236}">
                <a16:creationId xmlns:a16="http://schemas.microsoft.com/office/drawing/2014/main" xmlns="" id="{70BDB764-4623-40B9-BBF5-B025D17C85FB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0369" y="-25"/>
            <a:ext cx="244316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7738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3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Objetivo do Sistema</a:t>
            </a:r>
            <a:endParaRPr dirty="0"/>
          </a:p>
        </p:txBody>
      </p:sp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C015F15-2501-431D-8917-F5D20C01CB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Tela erros ao não executar o aplicativo corretamente</a:t>
            </a:r>
          </a:p>
        </p:txBody>
      </p:sp>
    </p:spTree>
    <p:extLst>
      <p:ext uri="{BB962C8B-B14F-4D97-AF65-F5344CB8AC3E}">
        <p14:creationId xmlns:p14="http://schemas.microsoft.com/office/powerpoint/2010/main" xmlns="" val="914542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xmlns="" id="{85FE0FE5-9601-4FD3-94F2-A4799CA23F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xmlns="" id="{FD30A88A-521C-4B5B-BDD4-B4D75F6955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 lang="pt-BR"/>
          </a:p>
        </p:txBody>
      </p:sp>
      <p:pic>
        <p:nvPicPr>
          <p:cNvPr id="4" name="erro">
            <a:hlinkClick r:id="" action="ppaction://media"/>
            <a:extLst>
              <a:ext uri="{FF2B5EF4-FFF2-40B4-BE49-F238E27FC236}">
                <a16:creationId xmlns:a16="http://schemas.microsoft.com/office/drawing/2014/main" xmlns="" id="{30FE780B-0131-4985-894D-9FEDB34826B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xmlns="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0369" y="0"/>
            <a:ext cx="244316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90422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7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581914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Visualização do App</a:t>
            </a:r>
            <a:endParaRPr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/>
              <a:t>Tela: Cadastrando no aplicativo</a:t>
            </a:r>
            <a:endParaRPr sz="1800" dirty="0"/>
          </a:p>
        </p:txBody>
      </p:sp>
      <p:sp>
        <p:nvSpPr>
          <p:cNvPr id="431" name="Google Shape;431;p32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2" name="Google Shape;432;p32"/>
          <p:cNvSpPr txBox="1">
            <a:spLocks noGrp="1"/>
          </p:cNvSpPr>
          <p:nvPr>
            <p:ph type="sldNum" idx="12"/>
          </p:nvPr>
        </p:nvSpPr>
        <p:spPr>
          <a:xfrm>
            <a:off x="8808000" y="2199463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1822619" y="2692238"/>
            <a:ext cx="936061" cy="2451262"/>
            <a:chOff x="7556500" y="3806825"/>
            <a:chExt cx="838313" cy="2195488"/>
          </a:xfrm>
        </p:grpSpPr>
        <p:sp>
          <p:nvSpPr>
            <p:cNvPr id="434" name="Google Shape;434;p3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AE97382D-0B86-404B-9D7B-9DC5EC057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748" y="0"/>
            <a:ext cx="286590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581914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Visualização do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/>
              <a:t>Tela: Menu </a:t>
            </a:r>
            <a:endParaRPr sz="1800" dirty="0"/>
          </a:p>
        </p:txBody>
      </p:sp>
      <p:sp>
        <p:nvSpPr>
          <p:cNvPr id="431" name="Google Shape;431;p32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2" name="Google Shape;432;p32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1670220" y="2692244"/>
            <a:ext cx="936061" cy="2451262"/>
            <a:chOff x="7556500" y="3806825"/>
            <a:chExt cx="838313" cy="2195488"/>
          </a:xfrm>
        </p:grpSpPr>
        <p:sp>
          <p:nvSpPr>
            <p:cNvPr id="434" name="Google Shape;434;p3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xmlns="" id="{8912267D-AA28-459F-9906-5D4F57BD2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255" y="0"/>
            <a:ext cx="27448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340374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581914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Visualização do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/>
              <a:t>Criando uma nova atividade</a:t>
            </a:r>
            <a:endParaRPr sz="1800" dirty="0"/>
          </a:p>
        </p:txBody>
      </p:sp>
      <p:sp>
        <p:nvSpPr>
          <p:cNvPr id="431" name="Google Shape;431;p32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2" name="Google Shape;432;p32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1670220" y="2692244"/>
            <a:ext cx="936061" cy="2451262"/>
            <a:chOff x="7556500" y="3806825"/>
            <a:chExt cx="838313" cy="2195488"/>
          </a:xfrm>
        </p:grpSpPr>
        <p:sp>
          <p:nvSpPr>
            <p:cNvPr id="434" name="Google Shape;434;p3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xmlns="" id="{7426FFF1-0B70-41E0-8D50-BA9ADB839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3284" y="0"/>
            <a:ext cx="288683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2904308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6"/>
          <p:cNvSpPr txBox="1">
            <a:spLocks noGrp="1"/>
          </p:cNvSpPr>
          <p:nvPr>
            <p:ph type="ctrTitle" idx="4294967295"/>
          </p:nvPr>
        </p:nvSpPr>
        <p:spPr>
          <a:xfrm>
            <a:off x="685800" y="440350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dirty="0"/>
              <a:t>OBRIGADA</a:t>
            </a:r>
            <a:r>
              <a:rPr lang="en" sz="6000" dirty="0"/>
              <a:t>!</a:t>
            </a:r>
            <a:endParaRPr sz="6000" dirty="0"/>
          </a:p>
        </p:txBody>
      </p:sp>
      <p:sp>
        <p:nvSpPr>
          <p:cNvPr id="484" name="Google Shape;484;p36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25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 b="1" dirty="0"/>
              <a:t>Perguntas</a:t>
            </a:r>
            <a:r>
              <a:rPr lang="en" sz="3600" b="1" dirty="0"/>
              <a:t>?</a:t>
            </a:r>
            <a:endParaRPr sz="3600" b="1" dirty="0"/>
          </a:p>
        </p:txBody>
      </p:sp>
      <p:sp>
        <p:nvSpPr>
          <p:cNvPr id="485" name="Google Shape;485;p36"/>
          <p:cNvSpPr txBox="1">
            <a:spLocks noGrp="1"/>
          </p:cNvSpPr>
          <p:nvPr>
            <p:ph type="body" idx="4294967295"/>
          </p:nvPr>
        </p:nvSpPr>
        <p:spPr>
          <a:xfrm>
            <a:off x="685800" y="2464406"/>
            <a:ext cx="48639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p3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 txBox="1">
            <a:spLocks noGrp="1"/>
          </p:cNvSpPr>
          <p:nvPr>
            <p:ph type="body" idx="1"/>
          </p:nvPr>
        </p:nvSpPr>
        <p:spPr>
          <a:xfrm>
            <a:off x="2856797" y="958428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pt-BR" dirty="0"/>
              <a:t>Auxiliar na organização tarefas</a:t>
            </a:r>
          </a:p>
          <a:p>
            <a:pPr lvl="0" algn="l">
              <a:spcBef>
                <a:spcPts val="0"/>
              </a:spcBef>
            </a:pPr>
            <a:r>
              <a:rPr lang="pt-BR" dirty="0"/>
              <a:t>Motivar o desempenho de realizar trabalhos</a:t>
            </a:r>
          </a:p>
          <a:p>
            <a:pPr lvl="0" algn="l">
              <a:spcBef>
                <a:spcPts val="0"/>
              </a:spcBef>
            </a:pPr>
            <a:r>
              <a:rPr lang="pt-BR" dirty="0"/>
              <a:t>Ajudar as pessoas com conteúdos e ser ajudado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5" name="Google Shape;275;p18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 txBox="1">
            <a:spLocks noGrp="1"/>
          </p:cNvSpPr>
          <p:nvPr>
            <p:ph type="ctrTitle" idx="4294967295"/>
          </p:nvPr>
        </p:nvSpPr>
        <p:spPr>
          <a:xfrm>
            <a:off x="454550" y="1583350"/>
            <a:ext cx="222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/>
              <a:t>Qual seria seu diferencial?</a:t>
            </a:r>
            <a:endParaRPr sz="2800" dirty="0"/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4294967295"/>
          </p:nvPr>
        </p:nvSpPr>
        <p:spPr>
          <a:xfrm>
            <a:off x="454550" y="2725750"/>
            <a:ext cx="2229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pt-BR" sz="1800" dirty="0"/>
              <a:t>Trabalhar com recompensas</a:t>
            </a:r>
          </a:p>
          <a:p>
            <a:pPr marL="285750" indent="-285750"/>
            <a:r>
              <a:rPr lang="pt-BR" sz="1800" dirty="0"/>
              <a:t>Metas</a:t>
            </a:r>
          </a:p>
          <a:p>
            <a:pPr marL="285750" indent="-285750"/>
            <a:r>
              <a:rPr lang="pt-BR" sz="1800" dirty="0"/>
              <a:t>Visual gameficado</a:t>
            </a:r>
            <a:endParaRPr sz="1800" dirty="0"/>
          </a:p>
        </p:txBody>
      </p:sp>
      <p:grpSp>
        <p:nvGrpSpPr>
          <p:cNvPr id="282" name="Google Shape;282;p19"/>
          <p:cNvGrpSpPr/>
          <p:nvPr/>
        </p:nvGrpSpPr>
        <p:grpSpPr>
          <a:xfrm>
            <a:off x="4989430" y="480048"/>
            <a:ext cx="2688023" cy="2687984"/>
            <a:chOff x="6643075" y="3664250"/>
            <a:chExt cx="407950" cy="407975"/>
          </a:xfrm>
        </p:grpSpPr>
        <p:sp>
          <p:nvSpPr>
            <p:cNvPr id="283" name="Google Shape;283;p1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5" name="Google Shape;285;p19"/>
          <p:cNvGrpSpPr/>
          <p:nvPr/>
        </p:nvGrpSpPr>
        <p:grpSpPr>
          <a:xfrm rot="-587295">
            <a:off x="4831103" y="3518436"/>
            <a:ext cx="1105140" cy="1105077"/>
            <a:chOff x="576250" y="4319400"/>
            <a:chExt cx="442075" cy="442050"/>
          </a:xfrm>
        </p:grpSpPr>
        <p:sp>
          <p:nvSpPr>
            <p:cNvPr id="286" name="Google Shape;286;p1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90" name="Google Shape;290;p19"/>
          <p:cNvSpPr/>
          <p:nvPr/>
        </p:nvSpPr>
        <p:spPr>
          <a:xfrm>
            <a:off x="4346385" y="1101027"/>
            <a:ext cx="420148" cy="4011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1" name="Google Shape;291;p19"/>
          <p:cNvSpPr/>
          <p:nvPr/>
        </p:nvSpPr>
        <p:spPr>
          <a:xfrm rot="2697410">
            <a:off x="7115127" y="3154920"/>
            <a:ext cx="637798" cy="6089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2" name="Google Shape;292;p19"/>
          <p:cNvSpPr/>
          <p:nvPr/>
        </p:nvSpPr>
        <p:spPr>
          <a:xfrm>
            <a:off x="7619694" y="2807253"/>
            <a:ext cx="255471" cy="24404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3" name="Google Shape;293;p19"/>
          <p:cNvSpPr/>
          <p:nvPr/>
        </p:nvSpPr>
        <p:spPr>
          <a:xfrm rot="1279871">
            <a:off x="4055299" y="2311116"/>
            <a:ext cx="255414" cy="24398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4" name="Google Shape;294;p1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xmlns="" id="{99A4F58C-CA1A-4E6C-A9F6-A61615AFF3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16C906D7-3C2C-4EAA-840A-0B84165A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93549"/>
            <a:ext cx="4416136" cy="610430"/>
          </a:xfrm>
        </p:spPr>
        <p:txBody>
          <a:bodyPr/>
          <a:lstStyle/>
          <a:p>
            <a:r>
              <a:rPr lang="pt-BR" dirty="0"/>
              <a:t>Requisitos Funcionais 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3F4D19A5-99CC-4A7A-A31E-AC76B7107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803979"/>
            <a:ext cx="6141027" cy="4339522"/>
          </a:xfrm>
        </p:spPr>
        <p:txBody>
          <a:bodyPr/>
          <a:lstStyle/>
          <a:p>
            <a:pPr marL="285750" indent="-285750"/>
            <a:r>
              <a:rPr lang="pt-BR" sz="1200" dirty="0"/>
              <a:t>(RF001)- O sistema deve prover o cadastro de usuários;</a:t>
            </a:r>
          </a:p>
          <a:p>
            <a:pPr marL="285750" indent="-285750"/>
            <a:r>
              <a:rPr lang="pt-BR" sz="1200" dirty="0"/>
              <a:t>(RF002)- O sistema deve prover o </a:t>
            </a:r>
            <a:r>
              <a:rPr lang="pt-BR" sz="1200" dirty="0" err="1"/>
              <a:t>login</a:t>
            </a:r>
            <a:r>
              <a:rPr lang="pt-BR" sz="1200" dirty="0"/>
              <a:t> dos usuários;</a:t>
            </a:r>
          </a:p>
          <a:p>
            <a:pPr marL="285750" indent="-285750"/>
            <a:r>
              <a:rPr lang="pt-BR" sz="1200" dirty="0"/>
              <a:t>(RF003)- O sistema deve permitir que o usuário cadastre informações :</a:t>
            </a:r>
          </a:p>
          <a:p>
            <a:pPr marL="0" indent="0">
              <a:buNone/>
            </a:pPr>
            <a:r>
              <a:rPr lang="pt-BR" sz="1200" dirty="0"/>
              <a:t>1- O usuário deve informar o e-mail para ter acesso ao aplicativo no momento de cadastro;</a:t>
            </a:r>
          </a:p>
          <a:p>
            <a:pPr marL="0" indent="0">
              <a:buNone/>
            </a:pPr>
            <a:r>
              <a:rPr lang="pt-BR" sz="1200" dirty="0"/>
              <a:t>2- O usuário deve informar a senha que quer utilizar para ter acesso ao aplicativo no momento do cadastro;</a:t>
            </a:r>
          </a:p>
          <a:p>
            <a:pPr marL="0" indent="0">
              <a:buNone/>
            </a:pPr>
            <a:r>
              <a:rPr lang="pt-BR" sz="1200" dirty="0"/>
              <a:t>3- O usuário deve, ou não, importar uma imagem para utilizar de foto de perfil;</a:t>
            </a:r>
          </a:p>
          <a:p>
            <a:pPr marL="0" indent="0">
              <a:buNone/>
            </a:pPr>
            <a:r>
              <a:rPr lang="pt-BR" sz="1200" dirty="0"/>
              <a:t>4- O usuário deve informar nome, idade e escolaridade;</a:t>
            </a:r>
          </a:p>
          <a:p>
            <a:pPr marL="171450" indent="-171450"/>
            <a:r>
              <a:rPr lang="pt-BR" sz="1200" dirty="0"/>
              <a:t>(RF004)- O sistema permite o usuário cadastrar tarefas:</a:t>
            </a:r>
          </a:p>
          <a:p>
            <a:pPr marL="0" indent="0">
              <a:buNone/>
            </a:pPr>
            <a:r>
              <a:rPr lang="pt-BR" sz="1200" dirty="0"/>
              <a:t>1- O usuário deve informar o tema da tarefa;</a:t>
            </a:r>
          </a:p>
          <a:p>
            <a:pPr marL="0" indent="0">
              <a:buNone/>
            </a:pPr>
            <a:r>
              <a:rPr lang="pt-BR" sz="1200" dirty="0"/>
              <a:t>2- O usuário deve escolher a área que essa tarefa é atuada;</a:t>
            </a:r>
          </a:p>
          <a:p>
            <a:pPr marL="0" indent="0">
              <a:buNone/>
            </a:pPr>
            <a:r>
              <a:rPr lang="pt-BR" sz="1200" dirty="0"/>
              <a:t>3- O usuário deve informar quais atividades serão feitas nessas tarefa;</a:t>
            </a:r>
          </a:p>
          <a:p>
            <a:pPr marL="0" indent="0">
              <a:buNone/>
            </a:pPr>
            <a:r>
              <a:rPr lang="pt-BR" sz="1200" dirty="0"/>
              <a:t>4- O usuário deve informar a data final do prazo dessa tarefa;</a:t>
            </a:r>
          </a:p>
          <a:p>
            <a:pPr marL="0" indent="0">
              <a:buNone/>
            </a:pPr>
            <a:r>
              <a:rPr lang="pt-BR" sz="1200" dirty="0"/>
              <a:t>5- O usuário deve, ou não, escrever o conteúdo a ser utilizado nessa tarefa;</a:t>
            </a:r>
          </a:p>
          <a:p>
            <a:pPr marL="0" indent="0">
              <a:buNone/>
            </a:pPr>
            <a:r>
              <a:rPr lang="pt-BR" sz="1200" dirty="0"/>
              <a:t>6- O usuário deve escolher a prioridade de tempo que essa tarefa tem que ser realizada;</a:t>
            </a:r>
          </a:p>
          <a:p>
            <a:pPr marL="0" indent="0">
              <a:buNone/>
            </a:pPr>
            <a:r>
              <a:rPr lang="pt-BR" sz="1200" dirty="0"/>
              <a:t>7- O usuário deve adicionar tarefa;</a:t>
            </a:r>
          </a:p>
        </p:txBody>
      </p:sp>
    </p:spTree>
    <p:extLst>
      <p:ext uri="{BB962C8B-B14F-4D97-AF65-F5344CB8AC3E}">
        <p14:creationId xmlns:p14="http://schemas.microsoft.com/office/powerpoint/2010/main" xmlns="" val="2889537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xmlns="" id="{99A4F58C-CA1A-4E6C-A9F6-A61615AFF3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16C906D7-3C2C-4EAA-840A-0B84165A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719" y="112849"/>
            <a:ext cx="4249882" cy="670364"/>
          </a:xfrm>
        </p:spPr>
        <p:txBody>
          <a:bodyPr/>
          <a:lstStyle/>
          <a:p>
            <a:r>
              <a:rPr lang="pt-BR" dirty="0"/>
              <a:t>Requisitos Funcionais 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3F4D19A5-99CC-4A7A-A31E-AC76B7107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601919"/>
            <a:ext cx="6068291" cy="4428732"/>
          </a:xfrm>
        </p:spPr>
        <p:txBody>
          <a:bodyPr/>
          <a:lstStyle/>
          <a:p>
            <a:pPr marL="285750" indent="-285750"/>
            <a:r>
              <a:rPr lang="pt-BR" sz="1200" dirty="0"/>
              <a:t>(RF005)- O sistema deve permitir que o usuário pesquise as atividades utilizando palavras-chave para sua busca;</a:t>
            </a:r>
          </a:p>
          <a:p>
            <a:pPr marL="285750" indent="-285750"/>
            <a:r>
              <a:rPr lang="pt-BR" sz="1200" dirty="0"/>
              <a:t>(RF006)- O sistema deve apresentar informações sobre as atividades;</a:t>
            </a:r>
          </a:p>
          <a:p>
            <a:pPr marL="285750" indent="-285750"/>
            <a:r>
              <a:rPr lang="pt-BR" sz="1200" dirty="0"/>
              <a:t>(RF007)- O sistema deve permitir que o usuário faça a classificação do progresso de cada tarefa;</a:t>
            </a:r>
          </a:p>
          <a:p>
            <a:pPr marL="285750" indent="-285750"/>
            <a:r>
              <a:rPr lang="pt-BR" sz="1200" dirty="0"/>
              <a:t>(RF008)- O sistema deve permitir que o usuário altere caso queria deixar a tarefa de segundo plano ou não fazer mais ela;</a:t>
            </a:r>
          </a:p>
          <a:p>
            <a:pPr marL="285750" indent="-285750"/>
            <a:r>
              <a:rPr lang="pt-BR" sz="1200" dirty="0"/>
              <a:t>(RF009)- O sistema deve permitir que o usuário veja o andamento das tarefas da semana;</a:t>
            </a:r>
          </a:p>
          <a:p>
            <a:pPr marL="285750" indent="-285750"/>
            <a:r>
              <a:rPr lang="pt-BR" sz="1200" dirty="0"/>
              <a:t>(RF010)- O sistema deve permitir que o usuário veja o andamento das tarefas do mês;</a:t>
            </a:r>
          </a:p>
          <a:p>
            <a:pPr marL="285750" indent="-285750"/>
            <a:r>
              <a:rPr lang="pt-BR" sz="1200" dirty="0"/>
              <a:t>(RF011)- O sistema da  acesso ao usuário acessar o perfil;</a:t>
            </a:r>
          </a:p>
          <a:p>
            <a:pPr marL="0" indent="0">
              <a:buNone/>
            </a:pPr>
            <a:r>
              <a:rPr lang="pt-BR" sz="1200" dirty="0"/>
              <a:t>1- No perfil o usuário pode ir no botão para editar perfil para fazer alterações como: Nome, foto, senha, escolaridade;</a:t>
            </a:r>
          </a:p>
          <a:p>
            <a:pPr marL="0" indent="0">
              <a:buNone/>
            </a:pPr>
            <a:r>
              <a:rPr lang="pt-BR" sz="1200" dirty="0"/>
              <a:t>2- No perfil o usuário pode ir no botão de configurações e alterar notificações, tema do som, modo noturno do aplicativo;</a:t>
            </a:r>
          </a:p>
          <a:p>
            <a:pPr marL="0" indent="0">
              <a:buNone/>
            </a:pPr>
            <a:r>
              <a:rPr lang="pt-BR" sz="1200" dirty="0"/>
              <a:t>3- No perfil o usuário pode ir no botão ajuda onde pode ter acesso a dúvidas frequentes ou enviar uma dúvida para o criador do aplicativo;</a:t>
            </a:r>
          </a:p>
          <a:p>
            <a:pPr marL="0" indent="0">
              <a:buNone/>
            </a:pPr>
            <a:r>
              <a:rPr lang="pt-BR" sz="1200" dirty="0"/>
              <a:t>4- No perfil o usuário pode ir no botão de sair e deslogar de sua conta;</a:t>
            </a:r>
          </a:p>
          <a:p>
            <a:pPr marL="285750" indent="-285750"/>
            <a:endParaRPr lang="pt-BR" sz="1200" dirty="0"/>
          </a:p>
          <a:p>
            <a:pPr marL="285750" indent="-285750"/>
            <a:endParaRPr lang="pt-BR" sz="1200" dirty="0"/>
          </a:p>
          <a:p>
            <a:pPr marL="76200" indent="0">
              <a:buNone/>
            </a:pPr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FDF3B6B9-DB1C-4752-951D-E5DAC8273868}"/>
              </a:ext>
            </a:extLst>
          </p:cNvPr>
          <p:cNvSpPr/>
          <p:nvPr/>
        </p:nvSpPr>
        <p:spPr>
          <a:xfrm>
            <a:off x="3384816" y="2417861"/>
            <a:ext cx="1847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xmlns="" val="1271211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xmlns="" id="{99A4F58C-CA1A-4E6C-A9F6-A61615AFF3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xmlns="" id="{16C906D7-3C2C-4EAA-840A-0B84165A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073" y="0"/>
            <a:ext cx="5284172" cy="670364"/>
          </a:xfrm>
        </p:spPr>
        <p:txBody>
          <a:bodyPr/>
          <a:lstStyle/>
          <a:p>
            <a:r>
              <a:rPr lang="pt-BR" sz="2400" dirty="0"/>
              <a:t>Requisitos Funcionais Secundários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xmlns="" id="{3F4D19A5-99CC-4A7A-A31E-AC76B7107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809" y="601919"/>
            <a:ext cx="5138700" cy="4428732"/>
          </a:xfrm>
        </p:spPr>
        <p:txBody>
          <a:bodyPr/>
          <a:lstStyle/>
          <a:p>
            <a:pPr marL="285750" indent="-285750"/>
            <a:r>
              <a:rPr lang="pt-BR" sz="1200" dirty="0"/>
              <a:t>(RFS001)- O sistema irá liberar novas funcionalidades do aplicativo de acordo com seu desempenho nas tarefas;</a:t>
            </a:r>
          </a:p>
          <a:p>
            <a:pPr marL="285750" indent="-285750"/>
            <a:r>
              <a:rPr lang="pt-BR" sz="1200" dirty="0"/>
              <a:t>(RFS002)- O sistema irá classificar categorias de sua classe de acordo com seu desempenho segundo a área da escolaridade que o usuário escolheu;</a:t>
            </a:r>
          </a:p>
          <a:p>
            <a:pPr marL="285750" indent="-285750"/>
            <a:r>
              <a:rPr lang="pt-BR" sz="1200" dirty="0"/>
              <a:t>(RFS003)- O sistema irá mostrar no menu quais áreas o usuário se destaca referente as atividades realizadas e avaliações de outros usuários sobre ele;</a:t>
            </a:r>
          </a:p>
          <a:p>
            <a:pPr marL="285750" indent="-285750"/>
            <a:r>
              <a:rPr lang="pt-BR" sz="1200" dirty="0"/>
              <a:t>(RFS004)- O sistema classificará o XP (Ponto de Experiência) de acordo com a realização das tarefas do usuário e  avaliações de outros usuários sobre ele;</a:t>
            </a:r>
          </a:p>
          <a:p>
            <a:pPr marL="76200" indent="0">
              <a:buNone/>
            </a:pPr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xmlns="" id="{FDF3B6B9-DB1C-4752-951D-E5DAC8273868}"/>
              </a:ext>
            </a:extLst>
          </p:cNvPr>
          <p:cNvSpPr/>
          <p:nvPr/>
        </p:nvSpPr>
        <p:spPr>
          <a:xfrm>
            <a:off x="3384816" y="2417861"/>
            <a:ext cx="1847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xmlns="" val="3920412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 txBox="1">
            <a:spLocks noGrp="1"/>
          </p:cNvSpPr>
          <p:nvPr>
            <p:ph type="body" idx="1"/>
          </p:nvPr>
        </p:nvSpPr>
        <p:spPr>
          <a:xfrm>
            <a:off x="83127" y="446915"/>
            <a:ext cx="5818909" cy="44742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4" indent="0">
              <a:buNone/>
            </a:pPr>
            <a:endParaRPr lang="pt-BR" dirty="0"/>
          </a:p>
          <a:p>
            <a:pPr marL="285750" indent="-285750"/>
            <a:r>
              <a:rPr lang="pt-BR" sz="1400" dirty="0"/>
              <a:t>(RNF001)- O sistema tem um valor pré-estabelecido pela quantidade de atividades dentro da tarefa, onde será feito o cálculo para fazer sua divisão.</a:t>
            </a:r>
          </a:p>
          <a:p>
            <a:pPr marL="285750" indent="-285750"/>
            <a:r>
              <a:rPr lang="pt-BR" sz="1400" dirty="0"/>
              <a:t>(RNF002)- O sistema tem um quantidade limite de tarefas semanalmente.</a:t>
            </a:r>
          </a:p>
          <a:p>
            <a:pPr marL="285750" indent="-285750"/>
            <a:r>
              <a:rPr lang="pt-BR" sz="1400" dirty="0"/>
              <a:t>(RNF003)- O sistema tem uma utilização do módulo de informações cadastrais em modo off-line;</a:t>
            </a:r>
          </a:p>
          <a:p>
            <a:pPr marL="285750" indent="-285750"/>
            <a:r>
              <a:rPr lang="pt-BR" sz="1400" dirty="0"/>
              <a:t>(RNF004)- O sistema tem uma integração com o sistema de banco de dados para arquivar as tarefas em memória em cache e em nuvem;</a:t>
            </a:r>
          </a:p>
          <a:p>
            <a:pPr marL="285750" indent="-285750"/>
            <a:r>
              <a:rPr lang="pt-BR" sz="1400" dirty="0"/>
              <a:t>(RNF005)- O sistema tem um uso de design responsivo nas interfaces gráficas;</a:t>
            </a:r>
          </a:p>
          <a:p>
            <a:pPr marL="285750" indent="-285750"/>
            <a:r>
              <a:rPr lang="pt-BR" sz="1400" dirty="0"/>
              <a:t>(RNF006)- O sistema tem uma compatibilidade com sistemas operacionais Android e iOS;</a:t>
            </a:r>
          </a:p>
          <a:p>
            <a:pPr marL="285750" indent="-285750"/>
            <a:r>
              <a:rPr lang="pt-BR" sz="1400" dirty="0"/>
              <a:t>(RNF007)- O sistema tem uma linguagem espeficica para front-end sendo o Flutter e para back-end o dart;</a:t>
            </a:r>
          </a:p>
          <a:p>
            <a:pPr marL="285750" indent="-285750"/>
            <a:endParaRPr lang="pt-BR" sz="1200" dirty="0"/>
          </a:p>
          <a:p>
            <a:pPr marL="285750" indent="-285750"/>
            <a:endParaRPr dirty="0"/>
          </a:p>
        </p:txBody>
      </p:sp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457201" y="323162"/>
            <a:ext cx="5299364" cy="441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/>
              <a:t>Requisitos Não-Funcionais </a:t>
            </a:r>
            <a:endParaRPr dirty="0"/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xmlns="" val="1265610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9510" y="0"/>
            <a:ext cx="5138700" cy="654627"/>
          </a:xfrm>
        </p:spPr>
        <p:txBody>
          <a:bodyPr/>
          <a:lstStyle/>
          <a:p>
            <a:r>
              <a:rPr lang="pt-BR" dirty="0"/>
              <a:t>Diagrama de caso de uso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pt-BR" dirty="0"/>
          </a:p>
        </p:txBody>
      </p:sp>
      <p:pic>
        <p:nvPicPr>
          <p:cNvPr id="1030" name="Picture 6" descr="C:\Users\Aluno\Downloads\Untitled Diagram (4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9772" y="587824"/>
            <a:ext cx="4985558" cy="44226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999</TotalTime>
  <Words>891</Words>
  <Application>Microsoft Office PowerPoint</Application>
  <PresentationFormat>Apresentação na tela (16:9)</PresentationFormat>
  <Paragraphs>107</Paragraphs>
  <Slides>25</Slides>
  <Notes>12</Notes>
  <HiddenSlides>0</HiddenSlides>
  <MMClips>2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2" baseType="lpstr">
      <vt:lpstr>Arial</vt:lpstr>
      <vt:lpstr>Miriam Libre</vt:lpstr>
      <vt:lpstr>Barlow Light</vt:lpstr>
      <vt:lpstr>Barlow</vt:lpstr>
      <vt:lpstr>Calibri</vt:lpstr>
      <vt:lpstr>Work Sans</vt:lpstr>
      <vt:lpstr>Roderigo template</vt:lpstr>
      <vt:lpstr>Quests</vt:lpstr>
      <vt:lpstr>1. Objetivo do Sistema</vt:lpstr>
      <vt:lpstr>Slide 3</vt:lpstr>
      <vt:lpstr>Qual seria seu diferencial?</vt:lpstr>
      <vt:lpstr>Requisitos Funcionais </vt:lpstr>
      <vt:lpstr>Requisitos Funcionais </vt:lpstr>
      <vt:lpstr>Requisitos Funcionais Secundários</vt:lpstr>
      <vt:lpstr>Requisitos Não-Funcionais </vt:lpstr>
      <vt:lpstr>Diagrama de caso de uso</vt:lpstr>
      <vt:lpstr>Diagrama de Classe de Análise</vt:lpstr>
      <vt:lpstr>Diagrama de Sequência (Login)</vt:lpstr>
      <vt:lpstr>Diagrama de Sequência (Tarefa)</vt:lpstr>
      <vt:lpstr>Diagrama de Sequência (Tarefa)</vt:lpstr>
      <vt:lpstr>Diagrama de Sequência (Dúvida)</vt:lpstr>
      <vt:lpstr>Diagrama de Sequência (Dúvida)</vt:lpstr>
      <vt:lpstr>Qual a diferença com os outros?</vt:lpstr>
      <vt:lpstr>Slide 17</vt:lpstr>
      <vt:lpstr>Telas funcionais do aplicativo</vt:lpstr>
      <vt:lpstr>Slide 19</vt:lpstr>
      <vt:lpstr>Tela erros ao não executar o aplicativo corretamente</vt:lpstr>
      <vt:lpstr>Slide 21</vt:lpstr>
      <vt:lpstr>Slide 22</vt:lpstr>
      <vt:lpstr>Slide 23</vt:lpstr>
      <vt:lpstr>Slide 24</vt:lpstr>
      <vt:lpstr>OBRIGADA!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Quests</dc:title>
  <dc:creator>Aluno</dc:creator>
  <cp:lastModifiedBy>Aluno</cp:lastModifiedBy>
  <cp:revision>80</cp:revision>
  <dcterms:modified xsi:type="dcterms:W3CDTF">2019-10-18T22:17:56Z</dcterms:modified>
</cp:coreProperties>
</file>